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337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355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13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77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450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59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309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730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71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91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561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E6544-ECF3-4629-83B1-C7F2E212B84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AE212-A3BC-468F-98E8-7FA1A9D4F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296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4q6B9JLTgDI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W3CGQDVI7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Car Safety Systems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002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332" y="0"/>
            <a:ext cx="1053253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2FCC71"/>
                </a:solidFill>
                <a:effectLst/>
                <a:latin typeface="Arial" panose="020B0604020202020204" pitchFamily="34" charset="0"/>
              </a:rPr>
              <a:t>Crumple zones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special sections on cars designed to </a:t>
            </a:r>
            <a:r>
              <a:rPr lang="en-AU" sz="2800" b="1" i="0" dirty="0" smtClean="0">
                <a:solidFill>
                  <a:srgbClr val="2FCC71"/>
                </a:solidFill>
                <a:effectLst/>
                <a:latin typeface="Arial" panose="020B0604020202020204" pitchFamily="34" charset="0"/>
              </a:rPr>
              <a:t>crumple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collision.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Watch this video (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KaTeX_Main"/>
              </a:rPr>
              <a:t>0:44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to see a crumple zone in action! As the car hits the barrier, you can see that the </a:t>
            </a:r>
            <a:r>
              <a:rPr lang="en-AU" sz="28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front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car is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crumpled,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while the section the </a:t>
            </a:r>
            <a:r>
              <a:rPr lang="en-AU" sz="28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passenger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sits in keeps its shape.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4q6B9JLTgD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18267" y="3095625"/>
            <a:ext cx="6688666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5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1802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crumple zone is crushed in a collision, it </a:t>
            </a:r>
            <a:r>
              <a:rPr lang="en-AU" sz="28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absorbs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 of the energy transferred to the car in the collision.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 </a:t>
            </a:r>
            <a:r>
              <a:rPr lang="en-AU" sz="28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less energy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transferred to 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people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car. As a result the passengers are not </a:t>
            </a:r>
            <a:r>
              <a:rPr lang="en-AU" sz="28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hurt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badly as they could have been.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31457886.277851g/1531457886255-118222841602040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041" y="2661010"/>
            <a:ext cx="4348692" cy="342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13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937" y="245444"/>
            <a:ext cx="11532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Crumple zones are usually found on the </a:t>
            </a:r>
            <a:r>
              <a:rPr lang="en-AU" sz="24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front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cars.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modern cars have crumple zones on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sides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at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back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well, but these are </a:t>
            </a:r>
            <a:r>
              <a:rPr lang="en-AU" sz="24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less common.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Images/Content/English%20&amp;%20Literature/1402626397841-876084728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38" y="2455334"/>
            <a:ext cx="5657128" cy="37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27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399" y="287676"/>
            <a:ext cx="1029546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section of the car that people sit in is made from </a:t>
            </a:r>
            <a:r>
              <a:rPr lang="en-AU" sz="2800" b="1" i="0" dirty="0" smtClean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sturdy material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does not crumple.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called the </a:t>
            </a:r>
            <a:r>
              <a:rPr lang="en-AU" sz="2800" b="1" i="0" dirty="0" smtClean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passenger cell.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People in the passenger cell are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 hurt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 </a:t>
            </a:r>
            <a:r>
              <a:rPr lang="en-AU" sz="2800" b="1" i="0" dirty="0" smtClean="0">
                <a:solidFill>
                  <a:srgbClr val="2FCC71"/>
                </a:solidFill>
                <a:effectLst/>
                <a:latin typeface="Arial" panose="020B0604020202020204" pitchFamily="34" charset="0"/>
              </a:rPr>
              <a:t>crumple zones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crushed.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07595412.190511f/1507595417580-236437348708731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4" y="4097867"/>
            <a:ext cx="6406443" cy="240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2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30805" y="604077"/>
            <a:ext cx="102282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first diagram, the car has </a:t>
            </a:r>
            <a:r>
              <a:rPr lang="en-AU" sz="2800" b="1" i="0" dirty="0" smtClean="0">
                <a:solidFill>
                  <a:srgbClr val="2FCC71"/>
                </a:solidFill>
                <a:effectLst/>
                <a:latin typeface="Arial" panose="020B0604020202020204" pitchFamily="34" charset="0"/>
              </a:rPr>
              <a:t>crumple zones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prevent the </a:t>
            </a:r>
            <a:r>
              <a:rPr lang="en-AU" sz="28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passenger cell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(blue box) from being crushed.</a:t>
            </a:r>
            <a:endParaRPr lang="en-AU" sz="2800" dirty="0"/>
          </a:p>
        </p:txBody>
      </p:sp>
      <p:pic>
        <p:nvPicPr>
          <p:cNvPr id="8196" name="Picture 4" descr="https://www.educationperfect.com/media/content/Science/1531691702.160511g/1531691701983-869618087776757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558184"/>
            <a:ext cx="9737195" cy="312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6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336177"/>
            <a:ext cx="11954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second diagram, the car has </a:t>
            </a:r>
            <a:r>
              <a:rPr lang="en-AU" sz="2800" b="0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2FCC71"/>
                </a:solidFill>
                <a:effectLst/>
                <a:latin typeface="Arial" panose="020B0604020202020204" pitchFamily="34" charset="0"/>
              </a:rPr>
              <a:t>crumple zones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sz="28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passenger cell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badly deformed!</a:t>
            </a:r>
            <a:endParaRPr lang="en-AU" sz="2800" dirty="0"/>
          </a:p>
        </p:txBody>
      </p:sp>
      <p:pic>
        <p:nvPicPr>
          <p:cNvPr id="9218" name="Picture 2" descr="https://www.educationperfect.com/media/content/Science/1531692568.717421g/1531692568330-869618087776757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69" y="2624667"/>
            <a:ext cx="10807592" cy="31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487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68400" y="951637"/>
            <a:ext cx="10312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Airbags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cushions that can be quickly inflated by </a:t>
            </a:r>
            <a:r>
              <a:rPr lang="en-AU" sz="24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gases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event of a collision.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are usually located between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passenger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sz="2400" b="1" i="0" dirty="0" smtClean="0">
                <a:solidFill>
                  <a:srgbClr val="2FCC71"/>
                </a:solidFill>
                <a:effectLst/>
                <a:latin typeface="Arial" panose="020B0604020202020204" pitchFamily="34" charset="0"/>
              </a:rPr>
              <a:t>steering wheel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2FCC71"/>
                </a:solidFill>
                <a:effectLst/>
                <a:latin typeface="Arial" panose="020B0604020202020204" pitchFamily="34" charset="0"/>
              </a:rPr>
              <a:t>dashboard.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 cars also have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side airbags.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460522646.261861g/1460522647060-956379328143144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71309"/>
            <a:ext cx="3810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890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8803" y="179163"/>
            <a:ext cx="112103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Airbags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work with seatbelts to hold the passenger's </a:t>
            </a:r>
            <a:r>
              <a:rPr lang="en-AU" sz="2400" b="1" dirty="0">
                <a:solidFill>
                  <a:srgbClr val="8C4AB2"/>
                </a:solidFill>
                <a:latin typeface="Arial" panose="020B0604020202020204" pitchFamily="34" charset="0"/>
              </a:rPr>
              <a:t>head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in place during a collision.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Seatbelts hold passengers at the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shoulders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hips,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but they don't </a:t>
            </a:r>
            <a:r>
              <a:rPr lang="en-AU" sz="2400" b="1" dirty="0">
                <a:solidFill>
                  <a:srgbClr val="E84C3D"/>
                </a:solidFill>
                <a:latin typeface="Arial" panose="020B0604020202020204" pitchFamily="34" charset="0"/>
              </a:rPr>
              <a:t>restrain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the head.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This is why it's important to have both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seatbelts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sz="2400" u="sng" dirty="0">
                <a:solidFill>
                  <a:srgbClr val="444444"/>
                </a:solidFill>
                <a:latin typeface="Arial" panose="020B0604020202020204" pitchFamily="34" charset="0"/>
              </a:rPr>
              <a:t>and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airbags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in modern cars.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  <p:pic>
        <p:nvPicPr>
          <p:cNvPr id="4" name="1531359354.22974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7423" y="3200400"/>
            <a:ext cx="5633156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3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342037"/>
            <a:ext cx="114469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an airbag is used, the passenger's head moves forward more </a:t>
            </a:r>
            <a:r>
              <a:rPr lang="en-AU" sz="24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slowly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 airbag pushes back on it with a force.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also prevents the head from hitting the dashboard and bouncing back off it, a phenomenon called </a:t>
            </a:r>
            <a:r>
              <a:rPr lang="en-AU" sz="24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recoil.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31360396.647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3999" y="2628900"/>
            <a:ext cx="6265333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9875" y="394811"/>
            <a:ext cx="112278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Airbags absorb </a:t>
            </a:r>
            <a:r>
              <a:rPr lang="en-AU" sz="28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passenger's head as it quickly moves forward.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Without an airbag, the head would hit the hard </a:t>
            </a:r>
            <a:r>
              <a:rPr lang="en-AU" sz="28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8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steering wheel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instead.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Ouch!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422589796.541871g/1422589784101-890987513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554" y="3191404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476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0808" y="892076"/>
            <a:ext cx="1088919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By the end of this Smart Lesson, you should be able to </a:t>
            </a:r>
            <a:r>
              <a:rPr lang="en-AU" sz="2800" b="1" dirty="0">
                <a:solidFill>
                  <a:srgbClr val="48927C"/>
                </a:solidFill>
                <a:latin typeface="Arial" panose="020B0604020202020204" pitchFamily="34" charset="0"/>
              </a:rPr>
              <a:t>explain</a:t>
            </a:r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how the following </a:t>
            </a:r>
            <a:r>
              <a:rPr lang="en-AU" sz="2800" b="1" dirty="0">
                <a:solidFill>
                  <a:srgbClr val="444444"/>
                </a:solidFill>
                <a:latin typeface="Arial" panose="020B0604020202020204" pitchFamily="34" charset="0"/>
              </a:rPr>
              <a:t>car safety systems</a:t>
            </a:r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use the laws of </a:t>
            </a:r>
            <a:r>
              <a:rPr lang="en-AU" sz="2800" b="1" dirty="0">
                <a:solidFill>
                  <a:srgbClr val="8C4AB2"/>
                </a:solidFill>
                <a:latin typeface="Arial" panose="020B0604020202020204" pitchFamily="34" charset="0"/>
              </a:rPr>
              <a:t>physics</a:t>
            </a:r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to protect passengers during car crashes:</a:t>
            </a:r>
          </a:p>
          <a:p>
            <a:pPr algn="ctr"/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E84C3D"/>
                </a:solidFill>
                <a:latin typeface="Arial" panose="020B0604020202020204" pitchFamily="34" charset="0"/>
              </a:rPr>
              <a:t>Seatbelts</a:t>
            </a:r>
            <a:endParaRPr lang="en-AU" sz="28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3770C7"/>
                </a:solidFill>
                <a:latin typeface="Arial" panose="020B0604020202020204" pitchFamily="34" charset="0"/>
              </a:rPr>
              <a:t>Headrests</a:t>
            </a:r>
            <a:endParaRPr lang="en-AU" sz="28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3D7A6E"/>
                </a:solidFill>
                <a:latin typeface="Arial" panose="020B0604020202020204" pitchFamily="34" charset="0"/>
              </a:rPr>
              <a:t>Crumple zones</a:t>
            </a:r>
            <a:endParaRPr lang="en-AU" sz="28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rgbClr val="DF6612"/>
                </a:solidFill>
                <a:latin typeface="Arial" panose="020B0604020202020204" pitchFamily="34" charset="0"/>
              </a:rPr>
              <a:t>Airbags</a:t>
            </a:r>
            <a:endParaRPr lang="en-AU" sz="2800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9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399" y="302359"/>
            <a:ext cx="113961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 very important that the airbags are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deployed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(inflated) as soon as a collision occurs.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automatic process monitors the </a:t>
            </a:r>
            <a:r>
              <a:rPr lang="en-AU" sz="2400" b="1" i="0" dirty="0" smtClean="0">
                <a:solidFill>
                  <a:srgbClr val="2FCC71"/>
                </a:solidFill>
                <a:effectLst/>
                <a:latin typeface="Arial" panose="020B0604020202020204" pitchFamily="34" charset="0"/>
              </a:rPr>
              <a:t>braking acceleration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car. If the car slows down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extremely quickly,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car detects a rapid deceleration and the airbags are </a:t>
            </a:r>
            <a:r>
              <a:rPr lang="en-AU" sz="24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deployed.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takes about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50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milliseconds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50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err="1" smtClean="0">
                <a:solidFill>
                  <a:srgbClr val="444444"/>
                </a:solidFill>
                <a:effectLst/>
                <a:latin typeface="KaTeX_Main"/>
              </a:rPr>
              <a:t>ms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for the </a:t>
            </a:r>
            <a:r>
              <a:rPr lang="en-AU" sz="24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airbags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be deployed after a collision occurs.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5562.53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2345" y="3718679"/>
            <a:ext cx="4163580" cy="305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6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01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267" y="558800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will start by looking at </a:t>
            </a:r>
            <a:r>
              <a:rPr lang="en-AU" sz="28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seatbelts.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Seatbelts make sure that the passenger </a:t>
            </a:r>
            <a:r>
              <a:rPr lang="en-AU" sz="28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stops moving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the car </a:t>
            </a:r>
            <a:r>
              <a:rPr lang="en-AU" sz="28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stops moving.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the passenger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wasn't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wearing their seatbelt and the car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stopped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suddenly, the passenger would </a:t>
            </a:r>
            <a:r>
              <a:rPr lang="en-AU" sz="28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keep moving forward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could get very badly hurt.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422589833.448141g/1422589821020-890987513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6" y="1456266"/>
            <a:ext cx="5560199" cy="372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29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26138" y="190349"/>
            <a:ext cx="6096000" cy="69865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Purpose of a </a:t>
            </a:r>
            <a:r>
              <a:rPr lang="en-AU" sz="28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Seatbelt: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passenger continues moving </a:t>
            </a:r>
            <a:r>
              <a:rPr lang="en-AU" sz="28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forward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the car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stops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of their </a:t>
            </a:r>
            <a:r>
              <a:rPr lang="en-AU" sz="28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inertia.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the passenger hits 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seatbelt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they move forward, they exert a </a:t>
            </a:r>
            <a:r>
              <a:rPr lang="en-AU" sz="28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the seatbelt.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they were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wearing a </a:t>
            </a:r>
            <a:r>
              <a:rPr lang="en-AU" sz="28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seatbelt,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would keep moving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forward.</a:t>
            </a:r>
            <a:r>
              <a:rPr lang="en-AU" sz="28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This is because there is no </a:t>
            </a:r>
            <a:r>
              <a:rPr lang="en-AU" sz="2800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8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acting on them to </a:t>
            </a:r>
            <a:r>
              <a:rPr lang="en-AU" sz="28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their </a:t>
            </a:r>
            <a:r>
              <a:rPr lang="en-AU" sz="28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motion.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574.225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33" y="673099"/>
            <a:ext cx="5838318" cy="33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933" y="-31025"/>
            <a:ext cx="11074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According to Newton's Third Law, this means that the </a:t>
            </a:r>
            <a:r>
              <a:rPr lang="en-AU" sz="28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seatbelt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must apply a </a:t>
            </a:r>
            <a:r>
              <a:rPr lang="en-AU" sz="28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reaction force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passenger.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force from the seatbelt </a:t>
            </a:r>
            <a:r>
              <a:rPr lang="en-AU" sz="28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overcomes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inertia of the passenger, making them </a:t>
            </a:r>
            <a:r>
              <a:rPr lang="en-AU" sz="28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stop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the car.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31456534.852931g/1531456534808-1182228416020406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20" y="2215744"/>
            <a:ext cx="3705225" cy="437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68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70043"/>
            <a:ext cx="1137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diagram shows how seatbelts make the passenger </a:t>
            </a:r>
            <a:r>
              <a:rPr lang="en-AU" sz="28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stop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the car stops.</a:t>
            </a:r>
            <a:endParaRPr lang="en-AU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31456003.354451g/1531456003323-118222841602040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2005012"/>
            <a:ext cx="7610475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6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66844"/>
            <a:ext cx="1102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Headrests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another very important safety feature in cars which prevent </a:t>
            </a:r>
            <a:r>
              <a:rPr lang="en-AU" sz="28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head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neck damage.</a:t>
            </a:r>
            <a:endParaRPr lang="en-AU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3W3CGQDVI7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97000" y="1509713"/>
            <a:ext cx="8678333" cy="48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8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199" y="168613"/>
            <a:ext cx="11243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car is hit from behind, the passenger's </a:t>
            </a:r>
            <a:r>
              <a:rPr lang="en-AU" sz="32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pushed forward by the seat.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due to the passenger's </a:t>
            </a:r>
            <a:r>
              <a:rPr lang="en-AU" sz="32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inertia,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their head remains in the same place. This makes it feel like it is being </a:t>
            </a:r>
            <a:r>
              <a:rPr lang="en-AU" sz="32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snapped back,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nasty condition known as </a:t>
            </a:r>
            <a:r>
              <a:rPr lang="en-AU" sz="32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whiplash.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Images/Content/English%20&amp;%20Literature/1402626397841-876084728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08" y="3215601"/>
            <a:ext cx="5398558" cy="360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56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0266" y="0"/>
            <a:ext cx="584200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headrest applies a </a:t>
            </a:r>
            <a:r>
              <a:rPr lang="en-AU" sz="32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passenger's head as the car moves forward. It overcomes the </a:t>
            </a:r>
            <a:r>
              <a:rPr lang="en-AU" sz="32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inertia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their head.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the passenger's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head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moves </a:t>
            </a:r>
            <a:r>
              <a:rPr lang="en-AU" sz="32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forward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their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moves forward, preventing </a:t>
            </a:r>
            <a:r>
              <a:rPr lang="en-AU" sz="32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whiplash.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Hooray!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31351810.0537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31516" y="1198034"/>
            <a:ext cx="3771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979</Words>
  <Application>Microsoft Office PowerPoint</Application>
  <PresentationFormat>Widescreen</PresentationFormat>
  <Paragraphs>64</Paragraphs>
  <Slides>21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KaTeX_Main</vt:lpstr>
      <vt:lpstr>Office Theme</vt:lpstr>
      <vt:lpstr>Car Safety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Safety Systems</dc:title>
  <dc:creator>D'CRUZ Jean [Narrogin Senior High School]</dc:creator>
  <cp:lastModifiedBy>D'CRUZ Jean [Narrogin Senior High School]</cp:lastModifiedBy>
  <cp:revision>2</cp:revision>
  <dcterms:created xsi:type="dcterms:W3CDTF">2020-05-26T00:17:51Z</dcterms:created>
  <dcterms:modified xsi:type="dcterms:W3CDTF">2020-05-26T00:26:40Z</dcterms:modified>
</cp:coreProperties>
</file>